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theme/theme11.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 id="2147483757" r:id="rId10"/>
  </p:sldMasterIdLst>
  <p:notesMasterIdLst>
    <p:notesMasterId r:id="rId23"/>
  </p:notesMasterIdLst>
  <p:sldIdLst>
    <p:sldId id="292" r:id="rId11"/>
    <p:sldId id="330" r:id="rId12"/>
    <p:sldId id="315" r:id="rId13"/>
    <p:sldId id="309" r:id="rId14"/>
    <p:sldId id="331" r:id="rId15"/>
    <p:sldId id="337" r:id="rId16"/>
    <p:sldId id="344" r:id="rId17"/>
    <p:sldId id="340" r:id="rId18"/>
    <p:sldId id="345" r:id="rId19"/>
    <p:sldId id="338" r:id="rId20"/>
    <p:sldId id="343" r:id="rId21"/>
    <p:sldId id="333" r:id="rId22"/>
  </p:sldIdLst>
  <p:sldSz cx="9144000" cy="6858000" type="screen4x3"/>
  <p:notesSz cx="7315200" cy="96012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p:cViewPr varScale="1">
        <p:scale>
          <a:sx n="83" d="100"/>
          <a:sy n="83" d="100"/>
        </p:scale>
        <p:origin x="-149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8/11/2016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id="1" dur="indefinite" restart="never" nodeType="tmRoot"/>
      </p:par>
    </p:tn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spd="slow">
    <p:push/>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215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136213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7898972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5646122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08652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3023888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889363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069724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emf"/><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oleObject" Target="../embeddings/oleObject9.bin"/><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ags" Target="../tags/tag10.xml"/><Relationship Id="rId5" Type="http://schemas.openxmlformats.org/officeDocument/2006/relationships/slideLayout" Target="../slideLayouts/slideLayout74.xml"/><Relationship Id="rId10" Type="http://schemas.openxmlformats.org/officeDocument/2006/relationships/vmlDrawing" Target="../drawings/vmlDrawing9.vml"/><Relationship Id="rId4" Type="http://schemas.openxmlformats.org/officeDocument/2006/relationships/slideLayout" Target="../slideLayouts/slideLayout73.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ags" Target="../tags/tag3.xml"/><Relationship Id="rId5" Type="http://schemas.openxmlformats.org/officeDocument/2006/relationships/slideLayout" Target="../slideLayouts/slideLayout22.xml"/><Relationship Id="rId10" Type="http://schemas.openxmlformats.org/officeDocument/2006/relationships/vmlDrawing" Target="../drawings/vmlDrawing2.vml"/><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oleObject" Target="../embeddings/oleObject3.bin"/><Relationship Id="rId5" Type="http://schemas.openxmlformats.org/officeDocument/2006/relationships/slideLayout" Target="../slideLayouts/slideLayout30.xml"/><Relationship Id="rId10" Type="http://schemas.openxmlformats.org/officeDocument/2006/relationships/tags" Target="../tags/tag4.xml"/><Relationship Id="rId4" Type="http://schemas.openxmlformats.org/officeDocument/2006/relationships/slideLayout" Target="../slideLayouts/slideLayout29.xml"/><Relationship Id="rId9" Type="http://schemas.openxmlformats.org/officeDocument/2006/relationships/vmlDrawing" Target="../drawings/vmlDrawing3.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oleObject" Target="../embeddings/oleObject4.bin"/><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ags" Target="../tags/tag5.xml"/><Relationship Id="rId5" Type="http://schemas.openxmlformats.org/officeDocument/2006/relationships/slideLayout" Target="../slideLayouts/slideLayout37.xml"/><Relationship Id="rId10" Type="http://schemas.openxmlformats.org/officeDocument/2006/relationships/vmlDrawing" Target="../drawings/vmlDrawing4.vml"/><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43.xml"/><Relationship Id="rId7" Type="http://schemas.openxmlformats.org/officeDocument/2006/relationships/vmlDrawing" Target="../drawings/vmlDrawing5.v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6.xml"/><Relationship Id="rId5" Type="http://schemas.openxmlformats.org/officeDocument/2006/relationships/slideLayout" Target="../slideLayouts/slideLayout45.xml"/><Relationship Id="rId10" Type="http://schemas.openxmlformats.org/officeDocument/2006/relationships/image" Target="../media/image18.emf"/><Relationship Id="rId4" Type="http://schemas.openxmlformats.org/officeDocument/2006/relationships/slideLayout" Target="../slideLayouts/slideLayout44.xml"/><Relationship Id="rId9"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emf"/><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oleObject" Target="../embeddings/oleObject6.bin"/><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ags" Target="../tags/tag7.xml"/><Relationship Id="rId5" Type="http://schemas.openxmlformats.org/officeDocument/2006/relationships/slideLayout" Target="../slideLayouts/slideLayout50.xml"/><Relationship Id="rId10" Type="http://schemas.openxmlformats.org/officeDocument/2006/relationships/vmlDrawing" Target="../drawings/vmlDrawing6.vml"/><Relationship Id="rId4" Type="http://schemas.openxmlformats.org/officeDocument/2006/relationships/slideLayout" Target="../slideLayouts/slideLayout49.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1.emf"/><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oleObject" Target="../embeddings/oleObject7.bin"/><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ags" Target="../tags/tag8.xml"/><Relationship Id="rId5" Type="http://schemas.openxmlformats.org/officeDocument/2006/relationships/slideLayout" Target="../slideLayouts/slideLayout58.xml"/><Relationship Id="rId10" Type="http://schemas.openxmlformats.org/officeDocument/2006/relationships/vmlDrawing" Target="../drawings/vmlDrawing7.vml"/><Relationship Id="rId4" Type="http://schemas.openxmlformats.org/officeDocument/2006/relationships/slideLayout" Target="../slideLayouts/slideLayout57.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emf"/><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oleObject" Target="../embeddings/oleObject8.bin"/><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ags" Target="../tags/tag9.xml"/><Relationship Id="rId5" Type="http://schemas.openxmlformats.org/officeDocument/2006/relationships/slideLayout" Target="../slideLayouts/slideLayout66.xml"/><Relationship Id="rId10" Type="http://schemas.openxmlformats.org/officeDocument/2006/relationships/vmlDrawing" Target="../drawings/vmlDrawing8.vml"/><Relationship Id="rId4" Type="http://schemas.openxmlformats.org/officeDocument/2006/relationships/slideLayout" Target="../slideLayouts/slideLayout65.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828937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4"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2363272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9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33709140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1" r:id="rId3"/>
    <p:sldLayoutId id="2147483762" r:id="rId4"/>
    <p:sldLayoutId id="2147483763" r:id="rId5"/>
    <p:sldLayoutId id="2147483764" r:id="rId6"/>
    <p:sldLayoutId id="2147483765" r:id="rId7"/>
    <p:sldLayoutId id="214748376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7"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3" r:id="rId3"/>
    <p:sldLayoutId id="2147483684" r:id="rId4"/>
    <p:sldLayoutId id="2147483685" r:id="rId5"/>
    <p:sldLayoutId id="2147483686" r:id="rId6"/>
    <p:sldLayoutId id="2147483687" r:id="rId7"/>
    <p:sldLayoutId id="2147483688"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8"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87"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411"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56"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26"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3.xml"/><Relationship Id="rId7" Type="http://schemas.openxmlformats.org/officeDocument/2006/relationships/image" Target="../media/image33.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32.png"/><Relationship Id="rId5" Type="http://schemas.openxmlformats.org/officeDocument/2006/relationships/image" Target="../media/image18.emf"/><Relationship Id="rId10" Type="http://schemas.openxmlformats.org/officeDocument/2006/relationships/image" Target="../media/image36.png"/><Relationship Id="rId4" Type="http://schemas.openxmlformats.org/officeDocument/2006/relationships/oleObject" Target="../embeddings/oleObject11.bin"/><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21.png"/><Relationship Id="rId5" Type="http://schemas.openxmlformats.org/officeDocument/2006/relationships/image" Target="../media/image18.emf"/><Relationship Id="rId4" Type="http://schemas.openxmlformats.org/officeDocument/2006/relationships/oleObject" Target="../embeddings/oleObject10.bin"/><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08438"/>
            <a:ext cx="8686800" cy="1143000"/>
          </a:xfrm>
        </p:spPr>
        <p:txBody>
          <a:bodyPr/>
          <a:lstStyle/>
          <a:p>
            <a:r>
              <a:rPr lang="en-US" dirty="0" err="1" smtClean="0"/>
              <a:t>Insight@ADP</a:t>
            </a:r>
            <a:r>
              <a:rPr lang="en-US" dirty="0" smtClean="0"/>
              <a:t/>
            </a:r>
            <a:br>
              <a:rPr lang="en-US" dirty="0" smtClean="0"/>
            </a:br>
            <a:r>
              <a:rPr lang="en-US" sz="3200" b="0" dirty="0" smtClean="0"/>
              <a:t>Visualizing ADP’s National Employment Report</a:t>
            </a:r>
            <a:endParaRPr lang="en-US" b="0" dirty="0"/>
          </a:p>
        </p:txBody>
      </p:sp>
      <p:sp>
        <p:nvSpPr>
          <p:cNvPr id="3" name="Text Placeholder 2"/>
          <p:cNvSpPr>
            <a:spLocks noGrp="1"/>
          </p:cNvSpPr>
          <p:nvPr>
            <p:ph type="body" sz="quarter" idx="13"/>
          </p:nvPr>
        </p:nvSpPr>
        <p:spPr/>
        <p:txBody>
          <a:bodyPr/>
          <a:lstStyle/>
          <a:p>
            <a:r>
              <a:rPr lang="en-US" dirty="0"/>
              <a:t>Saad </a:t>
            </a:r>
            <a:r>
              <a:rPr lang="en-US" dirty="0" smtClean="0"/>
              <a:t>Padela, Roiana Reid</a:t>
            </a:r>
            <a:r>
              <a:rPr lang="en-US" dirty="0"/>
              <a:t>, Amin </a:t>
            </a:r>
            <a:r>
              <a:rPr lang="en-US" dirty="0" smtClean="0"/>
              <a:t>Venjara </a:t>
            </a:r>
          </a:p>
          <a:p>
            <a:r>
              <a:rPr lang="en-US" dirty="0" smtClean="0"/>
              <a:t>August 11, 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581304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7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a:t>
            </a:r>
            <a:br>
              <a:rPr lang="en-US" b="1" dirty="0" smtClean="0"/>
            </a:br>
            <a:r>
              <a:rPr lang="en-US" sz="2000" dirty="0" smtClean="0"/>
              <a:t>Jobs Explorer</a:t>
            </a:r>
            <a:endParaRPr lang="en-US" sz="2000"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4495800"/>
            <a:ext cx="2717386" cy="189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233" y="2557272"/>
            <a:ext cx="3068955" cy="216598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5600" y="1100137"/>
            <a:ext cx="3126105" cy="2100263"/>
          </a:xfrm>
          <a:prstGeom prst="rect">
            <a:avLst/>
          </a:prstGeom>
        </p:spPr>
      </p:pic>
      <p:pic>
        <p:nvPicPr>
          <p:cNvPr id="358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2557272"/>
            <a:ext cx="259938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4267200"/>
            <a:ext cx="267917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9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noAutofit/>
          </a:bodyPr>
          <a:lstStyle/>
          <a:p>
            <a:r>
              <a:rPr lang="en-US" b="1" dirty="0" smtClean="0"/>
              <a:t>Based on user testing, we made multiple iterations on our visualizations (II)</a:t>
            </a:r>
            <a:br>
              <a:rPr lang="en-US" b="1" dirty="0" smtClean="0"/>
            </a:br>
            <a:r>
              <a:rPr lang="en-US" sz="2000" dirty="0" smtClean="0"/>
              <a:t>BLS Comparison</a:t>
            </a: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438400" cy="2000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1828800" y="1295400"/>
            <a:ext cx="2514600" cy="2057400"/>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304800" y="4419600"/>
            <a:ext cx="2438400" cy="2059809"/>
          </a:xfrm>
          <a:prstGeom prst="rect">
            <a:avLst/>
          </a:prstGeom>
          <a:ln>
            <a:solidFill>
              <a:schemeClr val="tx1"/>
            </a:solidFill>
          </a:ln>
        </p:spPr>
      </p:pic>
      <p:pic>
        <p:nvPicPr>
          <p:cNvPr id="26" name="Picture 25"/>
          <p:cNvPicPr>
            <a:picLocks noChangeAspect="1"/>
          </p:cNvPicPr>
          <p:nvPr/>
        </p:nvPicPr>
        <p:blipFill>
          <a:blip r:embed="rId5"/>
          <a:stretch>
            <a:fillRect/>
          </a:stretch>
        </p:blipFill>
        <p:spPr>
          <a:xfrm>
            <a:off x="1752600" y="3810000"/>
            <a:ext cx="2743200" cy="2186522"/>
          </a:xfrm>
          <a:prstGeom prst="rect">
            <a:avLst/>
          </a:prstGeom>
          <a:ln>
            <a:solidFill>
              <a:schemeClr val="tx1"/>
            </a:solidFill>
          </a:ln>
        </p:spPr>
      </p:pic>
      <p:pic>
        <p:nvPicPr>
          <p:cNvPr id="27" name="Picture 26"/>
          <p:cNvPicPr>
            <a:picLocks noChangeAspect="1"/>
          </p:cNvPicPr>
          <p:nvPr/>
        </p:nvPicPr>
        <p:blipFill>
          <a:blip r:embed="rId6"/>
          <a:stretch>
            <a:fillRect/>
          </a:stretch>
        </p:blipFill>
        <p:spPr>
          <a:xfrm>
            <a:off x="3429000" y="1752600"/>
            <a:ext cx="2590800" cy="2006599"/>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3505200" y="4191000"/>
            <a:ext cx="2743200" cy="2209801"/>
          </a:xfrm>
          <a:prstGeom prst="rect">
            <a:avLst/>
          </a:prstGeom>
          <a:ln>
            <a:solidFill>
              <a:schemeClr val="tx1"/>
            </a:solidFill>
          </a:ln>
        </p:spPr>
      </p:pic>
      <p:pic>
        <p:nvPicPr>
          <p:cNvPr id="31" name="Picture 30"/>
          <p:cNvPicPr>
            <a:picLocks noChangeAspect="1"/>
          </p:cNvPicPr>
          <p:nvPr/>
        </p:nvPicPr>
        <p:blipFill>
          <a:blip r:embed="rId8"/>
          <a:stretch>
            <a:fillRect/>
          </a:stretch>
        </p:blipFill>
        <p:spPr>
          <a:xfrm>
            <a:off x="5715000" y="3962400"/>
            <a:ext cx="2971800" cy="2400300"/>
          </a:xfrm>
          <a:prstGeom prst="rect">
            <a:avLst/>
          </a:prstGeom>
          <a:ln>
            <a:solidFill>
              <a:schemeClr val="tx1"/>
            </a:solidFill>
          </a:ln>
        </p:spPr>
      </p:pic>
      <p:pic>
        <p:nvPicPr>
          <p:cNvPr id="32" name="Picture 31"/>
          <p:cNvPicPr>
            <a:picLocks noChangeAspect="1"/>
          </p:cNvPicPr>
          <p:nvPr/>
        </p:nvPicPr>
        <p:blipFill>
          <a:blip r:embed="rId9"/>
          <a:stretch>
            <a:fillRect/>
          </a:stretch>
        </p:blipFill>
        <p:spPr>
          <a:xfrm>
            <a:off x="5791200" y="1219200"/>
            <a:ext cx="2819400" cy="2209801"/>
          </a:xfrm>
          <a:prstGeom prst="rect">
            <a:avLst/>
          </a:prstGeom>
          <a:ln>
            <a:solidFill>
              <a:schemeClr val="tx1"/>
            </a:solidFill>
          </a:ln>
        </p:spPr>
      </p:pic>
    </p:spTree>
    <p:extLst>
      <p:ext uri="{BB962C8B-B14F-4D97-AF65-F5344CB8AC3E}">
        <p14:creationId xmlns:p14="http://schemas.microsoft.com/office/powerpoint/2010/main" val="238864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updated visualization</a:t>
            </a:r>
            <a:br>
              <a:rPr lang="en-US" b="1" dirty="0" smtClean="0"/>
            </a:br>
            <a:r>
              <a:rPr lang="en-US" sz="2000" dirty="0"/>
              <a:t>http://spadela.pythonanywhere.com</a:t>
            </a:r>
            <a:r>
              <a:rPr lang="en-US" sz="2000" dirty="0" smtClean="0"/>
              <a:t>/</a:t>
            </a:r>
            <a:endParaRPr lang="en-US" dirty="0"/>
          </a:p>
        </p:txBody>
      </p:sp>
      <p:sp>
        <p:nvSpPr>
          <p:cNvPr id="4" name="Rectangle 3"/>
          <p:cNvSpPr/>
          <p:nvPr/>
        </p:nvSpPr>
        <p:spPr>
          <a:xfrm>
            <a:off x="7467600" y="76200"/>
            <a:ext cx="1594104" cy="304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Visualization</a:t>
            </a:r>
            <a:endParaRPr lang="en-US" sz="1200" b="1" dirty="0"/>
          </a:p>
        </p:txBody>
      </p:sp>
      <p:pic>
        <p:nvPicPr>
          <p:cNvPr id="6" name="Picture 20" descr="http://28htv21jkhic1fkybe2p0zo3lka.wpengine.netdna-cdn.com/wp-content/uploads/2014/09/requestdemo_icon_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87" y="152400"/>
            <a:ext cx="239003" cy="1922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600" y="2438400"/>
            <a:ext cx="7162800" cy="167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DEMO</a:t>
            </a:r>
            <a:endParaRPr lang="en-US" sz="3200" b="1" dirty="0"/>
          </a:p>
        </p:txBody>
      </p:sp>
    </p:spTree>
    <p:extLst>
      <p:ext uri="{BB962C8B-B14F-4D97-AF65-F5344CB8AC3E}">
        <p14:creationId xmlns:p14="http://schemas.microsoft.com/office/powerpoint/2010/main" val="424120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6073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5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Roadmap for our presentation</a:t>
            </a:r>
            <a:endParaRPr lang="en-US" b="1" dirty="0"/>
          </a:p>
        </p:txBody>
      </p:sp>
      <p:sp>
        <p:nvSpPr>
          <p:cNvPr id="5" name="Rectangle 4"/>
          <p:cNvSpPr/>
          <p:nvPr/>
        </p:nvSpPr>
        <p:spPr>
          <a:xfrm>
            <a:off x="1219200" y="1295400"/>
            <a:ext cx="6642101" cy="1066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smtClean="0"/>
              <a:t>Project Objective and </a:t>
            </a:r>
          </a:p>
          <a:p>
            <a:pPr marL="1657350"/>
            <a:r>
              <a:rPr lang="en-US" sz="2400" b="1" dirty="0" smtClean="0"/>
              <a:t>Target Users</a:t>
            </a:r>
            <a:endParaRPr lang="en-US" sz="2400" b="1" dirty="0"/>
          </a:p>
        </p:txBody>
      </p:sp>
      <p:sp>
        <p:nvSpPr>
          <p:cNvPr id="13" name="AutoShape 4"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802" name="Picture 10" descr="http://image.flaticon.com/icons/png/128/65/655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49" y="1406435"/>
            <a:ext cx="844730" cy="8447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2" descr="https://openclipart.org/download/247316/abstract-user-flat-2.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4" descr="https://openclipart.org/download/247316/abstract-user-flat-2.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6" descr="https://openclipart.org/download/247316/abstract-user-flat-2.sv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4" descr="https://s3.amazonaws.com/kinlane-productions/bw-icons/bw-stack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6" descr="https://s3.amazonaws.com/kinlane-productions/bw-icons/bw-stacks.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1219200" y="3886200"/>
            <a:ext cx="6642101" cy="1066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Usability Testing and Learnings</a:t>
            </a:r>
          </a:p>
        </p:txBody>
      </p:sp>
      <p:sp>
        <p:nvSpPr>
          <p:cNvPr id="21" name="Rectangle 20"/>
          <p:cNvSpPr/>
          <p:nvPr/>
        </p:nvSpPr>
        <p:spPr>
          <a:xfrm>
            <a:off x="1219200" y="5181600"/>
            <a:ext cx="6642101" cy="1066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Updated Visualization</a:t>
            </a:r>
          </a:p>
        </p:txBody>
      </p:sp>
      <p:sp>
        <p:nvSpPr>
          <p:cNvPr id="22" name="Rectangle 21"/>
          <p:cNvSpPr/>
          <p:nvPr/>
        </p:nvSpPr>
        <p:spPr>
          <a:xfrm>
            <a:off x="1219200" y="2590800"/>
            <a:ext cx="6642101" cy="1066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Technology Choices</a:t>
            </a:r>
          </a:p>
        </p:txBody>
      </p:sp>
      <p:pic>
        <p:nvPicPr>
          <p:cNvPr id="33810" name="Picture 18" descr=" abstract user icon 1 by Tre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948" y="3992934"/>
            <a:ext cx="853333" cy="853333"/>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http://28htv21jkhic1fkybe2p0zo3lka.wpengine.netdna-cdn.com/wp-content/uploads/2014/09/requestdemo_icon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7727" y="5329917"/>
            <a:ext cx="955774" cy="77016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C:\Users\venjaraa\Desktop\bw-stack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5564" y="2724150"/>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06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quick reminder about our project</a:t>
            </a:r>
            <a:br>
              <a:rPr lang="en-US" b="1" dirty="0" smtClean="0"/>
            </a:br>
            <a:r>
              <a:rPr lang="en-US" sz="2000" dirty="0" smtClean="0"/>
              <a:t>Current state of the NER and our objective</a:t>
            </a:r>
            <a:endParaRPr lang="en-US" dirty="0"/>
          </a:p>
        </p:txBody>
      </p:sp>
      <p:sp>
        <p:nvSpPr>
          <p:cNvPr id="5" name="ColumnHeader"/>
          <p:cNvSpPr>
            <a:spLocks noChangeArrowheads="1"/>
          </p:cNvSpPr>
          <p:nvPr/>
        </p:nvSpPr>
        <p:spPr bwMode="gray">
          <a:xfrm>
            <a:off x="4495800" y="15810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Project Objective</a:t>
            </a:r>
          </a:p>
        </p:txBody>
      </p:sp>
      <p:cxnSp>
        <p:nvCxnSpPr>
          <p:cNvPr id="6" name="Straight Connector 5"/>
          <p:cNvCxnSpPr/>
          <p:nvPr/>
        </p:nvCxnSpPr>
        <p:spPr>
          <a:xfrm>
            <a:off x="4267200" y="1939994"/>
            <a:ext cx="441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lumnHeader"/>
          <p:cNvSpPr>
            <a:spLocks noChangeArrowheads="1"/>
          </p:cNvSpPr>
          <p:nvPr/>
        </p:nvSpPr>
        <p:spPr bwMode="gray">
          <a:xfrm>
            <a:off x="571500" y="1365647"/>
            <a:ext cx="30099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Current State of the </a:t>
            </a:r>
          </a:p>
          <a:p>
            <a:pPr algn="ctr" defTabSz="457200" fontAlgn="base">
              <a:spcBef>
                <a:spcPct val="0"/>
              </a:spcBef>
              <a:spcAft>
                <a:spcPct val="0"/>
              </a:spcAft>
            </a:pPr>
            <a:r>
              <a:rPr lang="en-US" sz="1400" b="1" dirty="0" smtClean="0">
                <a:solidFill>
                  <a:srgbClr val="000000"/>
                </a:solidFill>
              </a:rPr>
              <a:t>National Employment Report</a:t>
            </a:r>
            <a:endParaRPr lang="en-US" sz="1400" b="1" dirty="0">
              <a:solidFill>
                <a:srgbClr val="000000"/>
              </a:solidFill>
            </a:endParaRPr>
          </a:p>
        </p:txBody>
      </p:sp>
      <p:cxnSp>
        <p:nvCxnSpPr>
          <p:cNvPr id="8" name="Straight Connector 7"/>
          <p:cNvCxnSpPr/>
          <p:nvPr/>
        </p:nvCxnSpPr>
        <p:spPr>
          <a:xfrm>
            <a:off x="381000" y="1939994"/>
            <a:ext cx="3581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81000" y="2057400"/>
            <a:ext cx="3581400" cy="1828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The </a:t>
            </a:r>
            <a:r>
              <a:rPr lang="en-US" sz="1600" b="1" dirty="0" smtClean="0"/>
              <a:t>National Employment Report </a:t>
            </a:r>
            <a:r>
              <a:rPr lang="en-US" sz="1600" dirty="0" smtClean="0"/>
              <a:t>(NER) is an estimate of total US employment produced monthly by ADP, a payroll service provider</a:t>
            </a:r>
          </a:p>
          <a:p>
            <a:pPr marL="457200" lvl="1" indent="0">
              <a:buNone/>
            </a:pPr>
            <a:r>
              <a:rPr lang="en-US" sz="1400" dirty="0" smtClean="0"/>
              <a:t>1 in every 6 working Americans is paid via ADP (24 million workers)</a:t>
            </a:r>
          </a:p>
          <a:p>
            <a:pPr marL="457200" lvl="1" indent="0">
              <a:buNone/>
            </a:pPr>
            <a:endParaRPr lang="en-US" sz="1400" dirty="0" smtClean="0"/>
          </a:p>
          <a:p>
            <a:pPr marL="0" indent="0">
              <a:buNone/>
            </a:pP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400"/>
            <a:ext cx="3200000" cy="1732064"/>
          </a:xfrm>
          <a:prstGeom prst="rect">
            <a:avLst/>
          </a:prstGeom>
          <a:noFill/>
          <a:ln>
            <a:noFill/>
          </a:ln>
        </p:spPr>
      </p:pic>
      <p:sp>
        <p:nvSpPr>
          <p:cNvPr id="11" name="TextBox 10"/>
          <p:cNvSpPr txBox="1"/>
          <p:nvPr/>
        </p:nvSpPr>
        <p:spPr>
          <a:xfrm>
            <a:off x="457200" y="3886200"/>
            <a:ext cx="3203810" cy="246221"/>
          </a:xfrm>
          <a:prstGeom prst="rect">
            <a:avLst/>
          </a:prstGeom>
          <a:noFill/>
        </p:spPr>
        <p:txBody>
          <a:bodyPr wrap="square" rtlCol="0">
            <a:spAutoFit/>
          </a:bodyPr>
          <a:lstStyle/>
          <a:p>
            <a:r>
              <a:rPr lang="en-US" sz="1000" b="1" dirty="0"/>
              <a:t>Change in Nonfarm Private Employment</a:t>
            </a:r>
          </a:p>
        </p:txBody>
      </p:sp>
      <p:sp>
        <p:nvSpPr>
          <p:cNvPr id="14" name="Content Placeholder 2"/>
          <p:cNvSpPr txBox="1">
            <a:spLocks/>
          </p:cNvSpPr>
          <p:nvPr/>
        </p:nvSpPr>
        <p:spPr>
          <a:xfrm>
            <a:off x="4267200" y="2057400"/>
            <a:ext cx="44958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Explore </a:t>
            </a:r>
            <a:r>
              <a:rPr lang="en-US" sz="1600" b="1" dirty="0"/>
              <a:t>new and interactive ways</a:t>
            </a:r>
            <a:r>
              <a:rPr lang="en-US" sz="1600" dirty="0"/>
              <a:t> for users to engage with the </a:t>
            </a:r>
            <a:r>
              <a:rPr lang="en-US" sz="1600" dirty="0" smtClean="0"/>
              <a:t>NER data </a:t>
            </a:r>
            <a:r>
              <a:rPr lang="en-US" sz="1600" dirty="0"/>
              <a:t>and </a:t>
            </a:r>
            <a:r>
              <a:rPr lang="en-US" sz="1600" b="1" dirty="0"/>
              <a:t>easily consume the economic insights </a:t>
            </a:r>
            <a:r>
              <a:rPr lang="en-US" sz="1600" dirty="0"/>
              <a:t>that emerge from </a:t>
            </a:r>
            <a:r>
              <a:rPr lang="en-US" sz="1600" dirty="0" smtClean="0"/>
              <a:t>them via 2 angles:</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4" name="Rectangle 3"/>
          <p:cNvSpPr/>
          <p:nvPr/>
        </p:nvSpPr>
        <p:spPr>
          <a:xfrm>
            <a:off x="4267200" y="3429000"/>
            <a:ext cx="17526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Jobs Explorer</a:t>
            </a:r>
            <a:endParaRPr lang="en-US" sz="1600" b="1" dirty="0"/>
          </a:p>
        </p:txBody>
      </p:sp>
      <p:sp>
        <p:nvSpPr>
          <p:cNvPr id="15" name="Rectangle 14"/>
          <p:cNvSpPr/>
          <p:nvPr/>
        </p:nvSpPr>
        <p:spPr>
          <a:xfrm>
            <a:off x="4267200" y="5029200"/>
            <a:ext cx="1752600" cy="127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Bureau of Labor Statistics (BLS) Comparison</a:t>
            </a:r>
            <a:endParaRPr lang="en-US" sz="1600" b="1" dirty="0"/>
          </a:p>
        </p:txBody>
      </p:sp>
      <p:sp>
        <p:nvSpPr>
          <p:cNvPr id="16" name="Rectangle 15"/>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7" name="Picture 10" descr="http://image.flaticon.com/icons/png/128/65/655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6096000" y="34290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Allow users to </a:t>
            </a:r>
            <a:r>
              <a:rPr lang="en-US" sz="1600" b="1" dirty="0">
                <a:solidFill>
                  <a:schemeClr val="accent1"/>
                </a:solidFill>
              </a:rPr>
              <a:t>explore the different dimensions</a:t>
            </a:r>
            <a:r>
              <a:rPr lang="en-US" sz="1600" dirty="0"/>
              <a:t> of the National Employment Report via an intuitive and flexible </a:t>
            </a:r>
            <a:r>
              <a:rPr lang="en-US" sz="1600" dirty="0" smtClean="0"/>
              <a:t>visualization.</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20" name="Content Placeholder 2"/>
          <p:cNvSpPr txBox="1">
            <a:spLocks/>
          </p:cNvSpPr>
          <p:nvPr/>
        </p:nvSpPr>
        <p:spPr>
          <a:xfrm>
            <a:off x="6096000" y="51054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Enable users to understand the </a:t>
            </a:r>
            <a:r>
              <a:rPr lang="en-US" sz="1600" b="1" dirty="0" smtClean="0">
                <a:solidFill>
                  <a:schemeClr val="accent1"/>
                </a:solidFill>
              </a:rPr>
              <a:t>power </a:t>
            </a:r>
            <a:r>
              <a:rPr lang="en-US" sz="1600" dirty="0"/>
              <a:t>of </a:t>
            </a:r>
            <a:r>
              <a:rPr lang="en-US" sz="1600" dirty="0" smtClean="0"/>
              <a:t>the ADP employment data in predicting the Bureau </a:t>
            </a:r>
            <a:r>
              <a:rPr lang="en-US" sz="1600" dirty="0"/>
              <a:t>of Labor Statistics </a:t>
            </a:r>
            <a:r>
              <a:rPr lang="en-US" sz="1600" dirty="0" smtClean="0"/>
              <a:t>employment data. </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Tree>
    <p:extLst>
      <p:ext uri="{BB962C8B-B14F-4D97-AF65-F5344CB8AC3E}">
        <p14:creationId xmlns:p14="http://schemas.microsoft.com/office/powerpoint/2010/main" val="48515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605655901"/>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Priority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Segment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Rectangle 4"/>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6"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we left off as of the mid-term</a:t>
            </a:r>
            <a:br>
              <a:rPr lang="en-US" b="1" dirty="0" smtClean="0"/>
            </a:br>
            <a:r>
              <a:rPr lang="en-US" sz="2000" dirty="0" smtClean="0"/>
              <a:t>Design mockups</a:t>
            </a:r>
            <a:endParaRPr lang="en-US" dirty="0"/>
          </a:p>
        </p:txBody>
      </p:sp>
      <p:sp>
        <p:nvSpPr>
          <p:cNvPr id="4" name="ColumnHeader"/>
          <p:cNvSpPr>
            <a:spLocks noChangeArrowheads="1"/>
          </p:cNvSpPr>
          <p:nvPr/>
        </p:nvSpPr>
        <p:spPr bwMode="gray">
          <a:xfrm>
            <a:off x="5905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cxnSp>
        <p:nvCxnSpPr>
          <p:cNvPr id="5" name="Straight Connector 4"/>
          <p:cNvCxnSpPr/>
          <p:nvPr/>
        </p:nvCxnSpPr>
        <p:spPr>
          <a:xfrm>
            <a:off x="3048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lumnHeader"/>
          <p:cNvSpPr>
            <a:spLocks noChangeArrowheads="1"/>
          </p:cNvSpPr>
          <p:nvPr/>
        </p:nvSpPr>
        <p:spPr bwMode="gray">
          <a:xfrm>
            <a:off x="50101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BLS Comparison</a:t>
            </a:r>
            <a:endParaRPr lang="en-US" sz="1400" b="1" dirty="0">
              <a:solidFill>
                <a:srgbClr val="000000"/>
              </a:solidFill>
            </a:endParaRPr>
          </a:p>
        </p:txBody>
      </p:sp>
      <p:sp>
        <p:nvSpPr>
          <p:cNvPr id="10" name="Rectangle 9"/>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1"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362200"/>
            <a:ext cx="4168140" cy="2800350"/>
          </a:xfrm>
          <a:prstGeom prst="rect">
            <a:avLst/>
          </a:prstGeom>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3886742" cy="220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191000"/>
            <a:ext cx="38862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08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technology choices were fundamental </a:t>
            </a:r>
            <a:br>
              <a:rPr lang="en-US" b="1" dirty="0" smtClean="0"/>
            </a:br>
            <a:r>
              <a:rPr lang="en-US" b="1" dirty="0" smtClean="0"/>
              <a:t>to building our final visualization</a:t>
            </a:r>
            <a:endParaRPr lang="en-US" b="1" dirty="0"/>
          </a:p>
        </p:txBody>
      </p:sp>
      <p:sp>
        <p:nvSpPr>
          <p:cNvPr id="4" name="Rectangle 3"/>
          <p:cNvSpPr/>
          <p:nvPr/>
        </p:nvSpPr>
        <p:spPr>
          <a:xfrm>
            <a:off x="7467600" y="76200"/>
            <a:ext cx="1594104" cy="304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Technology</a:t>
            </a:r>
            <a:endParaRPr lang="en-US" sz="1200" b="1" dirty="0"/>
          </a:p>
        </p:txBody>
      </p:sp>
      <p:pic>
        <p:nvPicPr>
          <p:cNvPr id="6" name="Picture 27" descr="C:\Users\venjaraa\Desktop\bw-stac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473" y="125730"/>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783660392"/>
              </p:ext>
            </p:extLst>
          </p:nvPr>
        </p:nvGraphicFramePr>
        <p:xfrm>
          <a:off x="380997" y="1544316"/>
          <a:ext cx="8610603" cy="4574579"/>
        </p:xfrm>
        <a:graphic>
          <a:graphicData uri="http://schemas.openxmlformats.org/drawingml/2006/table">
            <a:tbl>
              <a:tblPr firstRow="1" bandRow="1">
                <a:tableStyleId>{5C22544A-7EE6-4342-B048-85BDC9FD1C3A}</a:tableStyleId>
              </a:tblPr>
              <a:tblGrid>
                <a:gridCol w="1447803">
                  <a:extLst>
                    <a:ext uri="{9D8B030D-6E8A-4147-A177-3AD203B41FA5}">
                      <a16:colId xmlns:a16="http://schemas.microsoft.com/office/drawing/2014/main" xmlns="" val="20000"/>
                    </a:ext>
                  </a:extLst>
                </a:gridCol>
                <a:gridCol w="76200"/>
                <a:gridCol w="1600200">
                  <a:extLst>
                    <a:ext uri="{9D8B030D-6E8A-4147-A177-3AD203B41FA5}">
                      <a16:colId xmlns:a16="http://schemas.microsoft.com/office/drawing/2014/main" xmlns="" val="20001"/>
                    </a:ext>
                  </a:extLst>
                </a:gridCol>
                <a:gridCol w="228600"/>
                <a:gridCol w="5257800"/>
              </a:tblGrid>
              <a:tr h="293861">
                <a:tc>
                  <a:txBody>
                    <a:bodyPr/>
                    <a:lstStyle/>
                    <a:p>
                      <a:r>
                        <a:rPr lang="en-US" sz="1400" b="1" dirty="0" smtClean="0">
                          <a:solidFill>
                            <a:schemeClr val="tx1"/>
                          </a:solidFill>
                        </a:rPr>
                        <a:t>Function</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Technology</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Rationale</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0"/>
                  </a:ext>
                </a:extLst>
              </a:tr>
              <a:tr h="1373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2"/>
                  </a:ext>
                </a:extLst>
              </a:tr>
              <a:tr h="98597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Visualization</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err="1" smtClean="0"/>
                        <a:t>Highcharts</a:t>
                      </a:r>
                      <a:endParaRPr lang="en-US" sz="1400" b="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Simple,</a:t>
                      </a:r>
                      <a:r>
                        <a:rPr lang="en-US" sz="1400" b="0" kern="1200" baseline="0" dirty="0" smtClean="0">
                          <a:solidFill>
                            <a:schemeClr val="dk1"/>
                          </a:solidFill>
                          <a:latin typeface="Arial" panose="020B0604020202020204" pitchFamily="34" charset="0"/>
                          <a:ea typeface="+mn-ea"/>
                          <a:cs typeface="Arial" panose="020B0604020202020204" pitchFamily="34" charset="0"/>
                        </a:rPr>
                        <a:t> clean aesthetic with lots of interactive features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Well-chosen default settings, but configurable. Lots of functionality out-of-the-box</a:t>
                      </a:r>
                      <a:endParaRPr lang="en-US" sz="1400" b="0" kern="1200" dirty="0" smtClean="0">
                        <a:solidFill>
                          <a:schemeClr val="dk1"/>
                        </a:solidFill>
                        <a:latin typeface="Arial" panose="020B0604020202020204" pitchFamily="34" charset="0"/>
                        <a:ea typeface="+mn-ea"/>
                        <a:cs typeface="Arial" panose="020B0604020202020204" pitchFamily="34" charset="0"/>
                      </a:endParaRP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Pure </a:t>
                      </a:r>
                      <a:r>
                        <a:rPr lang="en-US" sz="1400" b="0" kern="1200" dirty="0" err="1" smtClean="0">
                          <a:solidFill>
                            <a:schemeClr val="dk1"/>
                          </a:solidFill>
                          <a:latin typeface="Arial" panose="020B0604020202020204" pitchFamily="34" charset="0"/>
                          <a:ea typeface="+mn-ea"/>
                          <a:cs typeface="Arial" panose="020B0604020202020204" pitchFamily="34" charset="0"/>
                        </a:rPr>
                        <a:t>javascript</a:t>
                      </a:r>
                      <a:r>
                        <a:rPr lang="en-US" sz="1400" b="0" kern="1200" dirty="0" smtClean="0">
                          <a:solidFill>
                            <a:schemeClr val="dk1"/>
                          </a:solidFill>
                          <a:latin typeface="Arial" panose="020B0604020202020204" pitchFamily="34" charset="0"/>
                          <a:ea typeface="+mn-ea"/>
                          <a:cs typeface="Arial" panose="020B0604020202020204" pitchFamily="34" charset="0"/>
                        </a:rPr>
                        <a:t>, easy to deploy with just a few</a:t>
                      </a:r>
                      <a:r>
                        <a:rPr lang="en-US" sz="1400" b="0" kern="1200" baseline="0" dirty="0" smtClean="0">
                          <a:solidFill>
                            <a:schemeClr val="dk1"/>
                          </a:solidFill>
                          <a:latin typeface="Arial" panose="020B0604020202020204" pitchFamily="34" charset="0"/>
                          <a:ea typeface="+mn-ea"/>
                          <a:cs typeface="Arial" panose="020B0604020202020204" pitchFamily="34" charset="0"/>
                        </a:rPr>
                        <a:t> files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Data is passed as JSON objects</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36856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bg2"/>
                          </a:solidFill>
                        </a:rPr>
                        <a:t>Data Manipulation</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indent="0" algn="l">
                        <a:buFont typeface="Arial" panose="020B0604020202020204" pitchFamily="34" charset="0"/>
                        <a:buNone/>
                      </a:pPr>
                      <a:r>
                        <a:rPr lang="en-US" sz="1400" b="0" baseline="0" dirty="0" smtClean="0"/>
                        <a:t>Python (Pandas) + Flask</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Able to use the full functionality</a:t>
                      </a:r>
                      <a:r>
                        <a:rPr lang="en-US" sz="1400" b="0" kern="1200" baseline="0" dirty="0" smtClean="0">
                          <a:solidFill>
                            <a:schemeClr val="dk1"/>
                          </a:solidFill>
                          <a:latin typeface="Arial" panose="020B0604020202020204" pitchFamily="34" charset="0"/>
                          <a:ea typeface="+mn-ea"/>
                          <a:cs typeface="Arial" panose="020B0604020202020204" pitchFamily="34" charset="0"/>
                        </a:rPr>
                        <a:t> of pandas to import, manipulate, and aggregate the source data</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Flask acts as the gatekeeper (controller) for the application, intercepting </a:t>
                      </a:r>
                      <a:r>
                        <a:rPr lang="en-US" sz="1400" b="0" kern="1200" baseline="0" dirty="0" err="1" smtClean="0">
                          <a:solidFill>
                            <a:schemeClr val="dk1"/>
                          </a:solidFill>
                          <a:latin typeface="Arial" panose="020B0604020202020204" pitchFamily="34" charset="0"/>
                          <a:ea typeface="+mn-ea"/>
                          <a:cs typeface="Arial" panose="020B0604020202020204" pitchFamily="34" charset="0"/>
                        </a:rPr>
                        <a:t>urls</a:t>
                      </a:r>
                      <a:r>
                        <a:rPr lang="en-US" sz="1400" b="0" kern="1200" baseline="0" dirty="0" smtClean="0">
                          <a:solidFill>
                            <a:schemeClr val="dk1"/>
                          </a:solidFill>
                          <a:latin typeface="Arial" panose="020B0604020202020204" pitchFamily="34" charset="0"/>
                          <a:ea typeface="+mn-ea"/>
                          <a:cs typeface="Arial" panose="020B0604020202020204" pitchFamily="34" charset="0"/>
                        </a:rPr>
                        <a:t> and button clicks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Conditional logic can be written in Python instead of </a:t>
                      </a:r>
                      <a:r>
                        <a:rPr lang="en-US" sz="1400" b="0" kern="1200" baseline="0" dirty="0" err="1" smtClean="0">
                          <a:solidFill>
                            <a:schemeClr val="dk1"/>
                          </a:solidFill>
                          <a:latin typeface="Arial" panose="020B0604020202020204" pitchFamily="34" charset="0"/>
                          <a:ea typeface="+mn-ea"/>
                          <a:cs typeface="Arial" panose="020B0604020202020204" pitchFamily="34" charset="0"/>
                        </a:rPr>
                        <a:t>Javascript</a:t>
                      </a:r>
                      <a:r>
                        <a:rPr lang="en-US" sz="1400" b="0" kern="1200" baseline="0" dirty="0" smtClean="0">
                          <a:solidFill>
                            <a:schemeClr val="dk1"/>
                          </a:solidFill>
                          <a:latin typeface="Arial" panose="020B0604020202020204" pitchFamily="34" charset="0"/>
                          <a:ea typeface="+mn-ea"/>
                          <a:cs typeface="Arial" panose="020B0604020202020204" pitchFamily="34" charset="0"/>
                        </a:rPr>
                        <a:t>, which was a better fit for our skill set</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a16="http://schemas.microsoft.com/office/drawing/2014/main" xmlns="" val="1026776849"/>
                  </a:ext>
                </a:extLst>
              </a:tr>
              <a:tr h="1587539">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Hosting</a:t>
                      </a:r>
                      <a:endParaRPr lang="en-US" sz="1600" b="0"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err="1" smtClean="0"/>
                        <a:t>PythonAnywhere</a:t>
                      </a:r>
                      <a:endParaRPr lang="en-US" sz="1400" b="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Configuring</a:t>
                      </a:r>
                      <a:r>
                        <a:rPr lang="en-US" sz="1400" b="0" kern="1200" baseline="0" dirty="0" smtClean="0">
                          <a:solidFill>
                            <a:schemeClr val="dk1"/>
                          </a:solidFill>
                          <a:latin typeface="Arial" panose="020B0604020202020204" pitchFamily="34" charset="0"/>
                          <a:ea typeface="+mn-ea"/>
                          <a:cs typeface="Arial" panose="020B0604020202020204" pitchFamily="34" charset="0"/>
                        </a:rPr>
                        <a:t> AWS instances proved too time-consuming</a:t>
                      </a:r>
                    </a:p>
                    <a:p>
                      <a:pPr marL="180975" indent="-171450" algn="l" defTabSz="914400" rtl="0" eaLnBrk="1" latinLnBrk="0" hangingPunct="1">
                        <a:buFont typeface="Arial" panose="020B0604020202020204" pitchFamily="34" charset="0"/>
                        <a:buChar char="•"/>
                      </a:pPr>
                      <a:r>
                        <a:rPr lang="en-US" sz="1400" b="0" kern="1200" baseline="0" dirty="0" err="1" smtClean="0">
                          <a:solidFill>
                            <a:schemeClr val="dk1"/>
                          </a:solidFill>
                          <a:latin typeface="Arial" panose="020B0604020202020204" pitchFamily="34" charset="0"/>
                          <a:ea typeface="+mn-ea"/>
                          <a:cs typeface="Arial" panose="020B0604020202020204" pitchFamily="34" charset="0"/>
                        </a:rPr>
                        <a:t>PythonAnywhere</a:t>
                      </a:r>
                      <a:r>
                        <a:rPr lang="en-US" sz="1400" b="0" kern="1200" baseline="0" dirty="0" smtClean="0">
                          <a:solidFill>
                            <a:schemeClr val="dk1"/>
                          </a:solidFill>
                          <a:latin typeface="Arial" panose="020B0604020202020204" pitchFamily="34" charset="0"/>
                          <a:ea typeface="+mn-ea"/>
                          <a:cs typeface="Arial" panose="020B0604020202020204" pitchFamily="34" charset="0"/>
                        </a:rPr>
                        <a:t> has a very easy setup for Python/Flask. Incorporating </a:t>
                      </a:r>
                      <a:r>
                        <a:rPr lang="en-US" sz="1400" b="0" kern="1200" baseline="0" dirty="0" err="1" smtClean="0">
                          <a:solidFill>
                            <a:schemeClr val="dk1"/>
                          </a:solidFill>
                          <a:latin typeface="Arial" panose="020B0604020202020204" pitchFamily="34" charset="0"/>
                          <a:ea typeface="+mn-ea"/>
                          <a:cs typeface="Arial" panose="020B0604020202020204" pitchFamily="34" charset="0"/>
                        </a:rPr>
                        <a:t>Highcharts</a:t>
                      </a:r>
                      <a:r>
                        <a:rPr lang="en-US" sz="1400" b="0" kern="1200" baseline="0" dirty="0" smtClean="0">
                          <a:solidFill>
                            <a:schemeClr val="dk1"/>
                          </a:solidFill>
                          <a:latin typeface="Arial" panose="020B0604020202020204" pitchFamily="34" charset="0"/>
                          <a:ea typeface="+mn-ea"/>
                          <a:cs typeface="Arial" panose="020B0604020202020204" pitchFamily="34" charset="0"/>
                        </a:rPr>
                        <a:t> just meant importing some </a:t>
                      </a:r>
                      <a:r>
                        <a:rPr lang="en-US" sz="1400" b="0" kern="1200" baseline="0" dirty="0" err="1" smtClean="0">
                          <a:solidFill>
                            <a:schemeClr val="dk1"/>
                          </a:solidFill>
                          <a:latin typeface="Arial" panose="020B0604020202020204" pitchFamily="34" charset="0"/>
                          <a:ea typeface="+mn-ea"/>
                          <a:cs typeface="Arial" panose="020B0604020202020204" pitchFamily="34" charset="0"/>
                        </a:rPr>
                        <a:t>javascript</a:t>
                      </a:r>
                      <a:r>
                        <a:rPr lang="en-US" sz="1400" b="0" kern="1200" baseline="0" dirty="0" smtClean="0">
                          <a:solidFill>
                            <a:schemeClr val="dk1"/>
                          </a:solidFill>
                          <a:latin typeface="Arial" panose="020B0604020202020204" pitchFamily="34" charset="0"/>
                          <a:ea typeface="+mn-ea"/>
                          <a:cs typeface="Arial" panose="020B0604020202020204" pitchFamily="34" charset="0"/>
                        </a:rPr>
                        <a:t> files.</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5322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User Discovery and Testing played an important role in shaping our end product</a:t>
            </a:r>
            <a:endParaRPr lang="en-US" b="1"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2177409853"/>
              </p:ext>
            </p:extLst>
          </p:nvPr>
        </p:nvGraphicFramePr>
        <p:xfrm>
          <a:off x="381000" y="1219200"/>
          <a:ext cx="8305799" cy="5212080"/>
        </p:xfrm>
        <a:graphic>
          <a:graphicData uri="http://schemas.openxmlformats.org/drawingml/2006/table">
            <a:tbl>
              <a:tblPr firstRow="1" bandRow="1">
                <a:tableStyleId>{5C22544A-7EE6-4342-B048-85BDC9FD1C3A}</a:tableStyleId>
              </a:tblPr>
              <a:tblGrid>
                <a:gridCol w="1371600"/>
                <a:gridCol w="3500070"/>
                <a:gridCol w="3434129"/>
              </a:tblGrid>
              <a:tr h="228600">
                <a:tc>
                  <a:txBody>
                    <a:bodyPr/>
                    <a:lstStyle/>
                    <a:p>
                      <a:pPr algn="ctr"/>
                      <a:r>
                        <a:rPr lang="en-US" sz="1400" dirty="0" smtClean="0">
                          <a:solidFill>
                            <a:schemeClr val="tx1"/>
                          </a:solidFill>
                        </a:rPr>
                        <a:t>Product</a:t>
                      </a:r>
                      <a:endParaRPr lang="en-US" sz="14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400" dirty="0" smtClean="0">
                          <a:solidFill>
                            <a:schemeClr val="tx1"/>
                          </a:solidFill>
                        </a:rPr>
                        <a:t>Discovery</a:t>
                      </a:r>
                      <a:endParaRPr lang="en-US" sz="14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400" dirty="0" smtClean="0">
                          <a:solidFill>
                            <a:schemeClr val="tx1"/>
                          </a:solidFill>
                        </a:rPr>
                        <a:t>User Testing</a:t>
                      </a:r>
                      <a:endParaRPr lang="en-US" sz="14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066800">
                <a:tc>
                  <a:txBody>
                    <a:bodyPr/>
                    <a:lstStyle/>
                    <a:p>
                      <a:r>
                        <a:rPr lang="en-US" sz="1400" b="1" dirty="0" smtClean="0">
                          <a:solidFill>
                            <a:schemeClr val="bg2"/>
                          </a:solidFill>
                        </a:rPr>
                        <a:t>Jobs</a:t>
                      </a:r>
                      <a:r>
                        <a:rPr lang="en-US" sz="1400" b="1" baseline="0" dirty="0" smtClean="0">
                          <a:solidFill>
                            <a:schemeClr val="bg2"/>
                          </a:solidFill>
                        </a:rPr>
                        <a:t> </a:t>
                      </a:r>
                    </a:p>
                    <a:p>
                      <a:r>
                        <a:rPr lang="en-US" sz="1400" b="1" baseline="0" dirty="0" smtClean="0">
                          <a:solidFill>
                            <a:schemeClr val="bg2"/>
                          </a:solidFill>
                        </a:rPr>
                        <a:t>Explorer</a:t>
                      </a:r>
                      <a:endParaRPr lang="en-US" sz="14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b="1" dirty="0" smtClean="0">
                          <a:solidFill>
                            <a:schemeClr val="tx1"/>
                          </a:solidFill>
                        </a:rPr>
                        <a:t>Observation /</a:t>
                      </a:r>
                      <a:r>
                        <a:rPr lang="en-US" sz="1200" b="1" baseline="0" dirty="0" smtClean="0">
                          <a:solidFill>
                            <a:schemeClr val="tx1"/>
                          </a:solidFill>
                        </a:rPr>
                        <a:t> Analysis:</a:t>
                      </a:r>
                    </a:p>
                    <a:p>
                      <a:pPr marL="285750" indent="-171450">
                        <a:buFont typeface="Arial" panose="020B0604020202020204" pitchFamily="34" charset="0"/>
                        <a:buChar char="•"/>
                      </a:pPr>
                      <a:r>
                        <a:rPr lang="en-US" sz="1200" baseline="0" dirty="0" smtClean="0">
                          <a:solidFill>
                            <a:schemeClr val="tx1"/>
                          </a:solidFill>
                        </a:rPr>
                        <a:t>Regional newspapers (e.g., Journal News of NY, Sun Sentinel of Florida)</a:t>
                      </a:r>
                    </a:p>
                    <a:p>
                      <a:pPr marL="285750" indent="-171450">
                        <a:buFont typeface="Arial" panose="020B0604020202020204" pitchFamily="34" charset="0"/>
                        <a:buChar char="•"/>
                      </a:pPr>
                      <a:r>
                        <a:rPr lang="en-US" sz="1200" baseline="0" dirty="0" smtClean="0">
                          <a:solidFill>
                            <a:schemeClr val="tx1"/>
                          </a:solidFill>
                        </a:rPr>
                        <a:t>National publications (e.g., </a:t>
                      </a:r>
                      <a:r>
                        <a:rPr lang="en-US" sz="1200" baseline="0" dirty="0" err="1" smtClean="0">
                          <a:solidFill>
                            <a:schemeClr val="tx1"/>
                          </a:solidFill>
                        </a:rPr>
                        <a:t>MarketWatch</a:t>
                      </a:r>
                      <a:r>
                        <a:rPr lang="en-US" sz="1200" baseline="0" dirty="0" smtClean="0">
                          <a:solidFill>
                            <a:schemeClr val="tx1"/>
                          </a:solidFill>
                        </a:rPr>
                        <a:t>, NPR, and Wall Street Journal)</a:t>
                      </a:r>
                    </a:p>
                    <a:p>
                      <a:pPr marL="285750" indent="-171450">
                        <a:buFont typeface="Arial" panose="020B0604020202020204" pitchFamily="34" charset="0"/>
                        <a:buChar char="•"/>
                      </a:pPr>
                      <a:endParaRPr lang="en-US" sz="1200" baseline="0" dirty="0" smtClean="0">
                        <a:solidFill>
                          <a:schemeClr val="tx1"/>
                        </a:solidFill>
                      </a:endParaRPr>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Articles typically aim to connect the overall jobs</a:t>
                      </a:r>
                      <a:r>
                        <a:rPr lang="en-US" sz="1200" b="0" baseline="0" dirty="0" smtClean="0"/>
                        <a:t> number with a breakdown of its key drivers (i.e., by sector, industry, region)</a:t>
                      </a:r>
                      <a:endParaRPr lang="en-US" sz="1200" b="0" dirty="0" smtClean="0"/>
                    </a:p>
                    <a:p>
                      <a:pPr marL="171450" indent="-171450">
                        <a:buFont typeface="Arial" panose="020B0604020202020204" pitchFamily="34" charset="0"/>
                        <a:buChar char="•"/>
                      </a:pPr>
                      <a:r>
                        <a:rPr lang="en-US" sz="1200" b="0" dirty="0" smtClean="0"/>
                        <a:t>The particular data cut that a publication is interested</a:t>
                      </a:r>
                      <a:r>
                        <a:rPr lang="en-US" sz="1200" b="0" baseline="0" dirty="0" smtClean="0"/>
                        <a:t> in will vary (e.g., region / state cut for local papers)</a:t>
                      </a:r>
                      <a:endParaRPr lang="en-US" sz="1200" b="0" dirty="0" smtClean="0"/>
                    </a:p>
                    <a:p>
                      <a:pPr marL="114300" indent="0">
                        <a:buFont typeface="Arial" panose="020B0604020202020204" pitchFamily="34" charset="0"/>
                        <a:buNone/>
                      </a:pPr>
                      <a:endParaRPr lang="en-US" sz="1200" dirty="0">
                        <a:solidFill>
                          <a:schemeClr val="tx1"/>
                        </a:solidFill>
                      </a:endParaRPr>
                    </a:p>
                  </a:txBody>
                  <a:tcP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indent="0">
                        <a:buNone/>
                      </a:pPr>
                      <a:r>
                        <a:rPr lang="en-US" sz="1200" b="1" dirty="0" smtClean="0"/>
                        <a:t>Users Personas</a:t>
                      </a:r>
                    </a:p>
                    <a:p>
                      <a:pPr marL="171450" indent="-171450">
                        <a:buFont typeface="Arial" panose="020B0604020202020204" pitchFamily="34" charset="0"/>
                        <a:buChar char="•"/>
                      </a:pPr>
                      <a:r>
                        <a:rPr lang="en-US" sz="1200" b="0" baseline="0" dirty="0" smtClean="0"/>
                        <a:t>Strategy / Financial Analyst </a:t>
                      </a:r>
                    </a:p>
                    <a:p>
                      <a:pPr marL="171450" indent="-171450">
                        <a:buFont typeface="Arial" panose="020B0604020202020204" pitchFamily="34" charset="0"/>
                        <a:buChar char="•"/>
                      </a:pPr>
                      <a:r>
                        <a:rPr lang="en-US" sz="1200" b="0" baseline="0" dirty="0" smtClean="0"/>
                        <a:t>PhD Student</a:t>
                      </a:r>
                      <a:endParaRPr lang="en-US" sz="1200" b="0"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Overview graph is not immediately noticed</a:t>
                      </a:r>
                    </a:p>
                    <a:p>
                      <a:pPr marL="171450" indent="-171450">
                        <a:buFont typeface="Arial" panose="020B0604020202020204" pitchFamily="34" charset="0"/>
                        <a:buChar char="•"/>
                      </a:pPr>
                      <a:r>
                        <a:rPr lang="en-US" sz="1200" b="0" dirty="0" smtClean="0"/>
                        <a:t>Alignment</a:t>
                      </a:r>
                      <a:r>
                        <a:rPr lang="en-US" sz="1200" b="0" baseline="0" dirty="0" smtClean="0"/>
                        <a:t> of dates on x-axis with the tooltip is off and makes it difficult to interpret the data accurately</a:t>
                      </a:r>
                      <a:endParaRPr lang="en-US" sz="1200" b="0" dirty="0" smtClean="0"/>
                    </a:p>
                  </a:txBody>
                  <a:tcP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762000">
                <a:tc>
                  <a:txBody>
                    <a:bodyPr/>
                    <a:lstStyle/>
                    <a:p>
                      <a:r>
                        <a:rPr lang="en-US" sz="1400" b="1" dirty="0" smtClean="0">
                          <a:solidFill>
                            <a:schemeClr val="bg2"/>
                          </a:solidFill>
                        </a:rPr>
                        <a:t>BLS Comparison</a:t>
                      </a:r>
                      <a:endParaRPr lang="en-US" sz="1400" b="1" dirty="0">
                        <a:solidFill>
                          <a:schemeClr val="bg2"/>
                        </a:solidFill>
                      </a:endParaRPr>
                    </a:p>
                  </a:txBody>
                  <a:tcPr anchor="ctr">
                    <a:lnT w="12700" cap="flat" cmpd="sng" algn="ctr">
                      <a:solidFill>
                        <a:schemeClr val="bg2">
                          <a:lumMod val="85000"/>
                        </a:schemeClr>
                      </a:solidFill>
                      <a:prstDash val="dash"/>
                      <a:round/>
                      <a:headEnd type="none" w="med" len="med"/>
                      <a:tailEnd type="none" w="med" len="med"/>
                    </a:lnT>
                    <a:solidFill>
                      <a:schemeClr val="accent2"/>
                    </a:solidFill>
                  </a:tcPr>
                </a:tc>
                <a:tc>
                  <a:txBody>
                    <a:bodyPr/>
                    <a:lstStyle/>
                    <a:p>
                      <a:pPr marL="0" indent="0">
                        <a:buNone/>
                      </a:pPr>
                      <a:r>
                        <a:rPr lang="en-US" sz="1200" b="1" dirty="0" smtClean="0"/>
                        <a:t>Users Personas</a:t>
                      </a:r>
                    </a:p>
                    <a:p>
                      <a:pPr marL="171450" indent="-171450">
                        <a:buFont typeface="Arial" panose="020B0604020202020204" pitchFamily="34" charset="0"/>
                        <a:buChar char="•"/>
                      </a:pPr>
                      <a:r>
                        <a:rPr lang="en-US" sz="1200" b="0" dirty="0" smtClean="0"/>
                        <a:t>US Economist</a:t>
                      </a:r>
                    </a:p>
                    <a:p>
                      <a:pPr marL="171450" indent="-171450">
                        <a:buFont typeface="Arial" panose="020B0604020202020204" pitchFamily="34" charset="0"/>
                        <a:buChar char="•"/>
                      </a:pPr>
                      <a:r>
                        <a:rPr lang="en-US" sz="1200" b="0" dirty="0" smtClean="0"/>
                        <a:t>Global Macro Strategist</a:t>
                      </a:r>
                    </a:p>
                    <a:p>
                      <a:pPr marL="171450" indent="-171450">
                        <a:buFont typeface="Arial" panose="020B0604020202020204" pitchFamily="34" charset="0"/>
                        <a:buChar char="•"/>
                      </a:pPr>
                      <a:r>
                        <a:rPr lang="en-US" sz="1200" b="0" dirty="0" smtClean="0"/>
                        <a:t>Interest Rate Strategist</a:t>
                      </a:r>
                    </a:p>
                    <a:p>
                      <a:pPr marL="171450" indent="-171450">
                        <a:buFont typeface="Arial" panose="020B0604020202020204" pitchFamily="34" charset="0"/>
                        <a:buChar char="•"/>
                      </a:pPr>
                      <a:endParaRPr lang="en-US" sz="1200" b="0" dirty="0" smtClean="0"/>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Main use of ADP is to predict the BLS payrolls estimate</a:t>
                      </a:r>
                    </a:p>
                    <a:p>
                      <a:pPr marL="171450" indent="-171450">
                        <a:buFont typeface="Arial" panose="020B0604020202020204" pitchFamily="34" charset="0"/>
                        <a:buChar char="•"/>
                      </a:pPr>
                      <a:r>
                        <a:rPr lang="en-US" sz="1200" b="0" dirty="0" smtClean="0"/>
                        <a:t>Useful to know how the difference between the ADP and BLS estimates changes over time</a:t>
                      </a:r>
                      <a:endParaRPr lang="en-US" sz="1200" b="0" dirty="0" smtClean="0"/>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indent="0">
                        <a:buNone/>
                      </a:pPr>
                      <a:r>
                        <a:rPr lang="en-US" sz="1200" b="1" dirty="0" smtClean="0"/>
                        <a:t>Users Personas</a:t>
                      </a:r>
                    </a:p>
                    <a:p>
                      <a:pPr marL="171450" indent="-171450">
                        <a:buFont typeface="Arial" panose="020B0604020202020204" pitchFamily="34" charset="0"/>
                        <a:buChar char="•"/>
                      </a:pPr>
                      <a:r>
                        <a:rPr lang="en-US" sz="1200" b="0" dirty="0" smtClean="0"/>
                        <a:t>Global Macro Strategist</a:t>
                      </a:r>
                    </a:p>
                    <a:p>
                      <a:pPr marL="171450" indent="-171450">
                        <a:buFont typeface="Arial" panose="020B0604020202020204" pitchFamily="34" charset="0"/>
                        <a:buChar char="•"/>
                      </a:pPr>
                      <a:endParaRPr lang="en-US" sz="1200" b="0"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The visualization comparing the difference between the ADP and BLS payroll estimates by month was deemed most useful.</a:t>
                      </a:r>
                    </a:p>
                    <a:p>
                      <a:endParaRPr lang="en-US" sz="1200" b="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bl>
          </a:graphicData>
        </a:graphic>
      </p:graphicFrame>
    </p:spTree>
    <p:extLst>
      <p:ext uri="{BB962C8B-B14F-4D97-AF65-F5344CB8AC3E}">
        <p14:creationId xmlns:p14="http://schemas.microsoft.com/office/powerpoint/2010/main" val="3876118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a:t>
            </a:r>
            <a:br>
              <a:rPr lang="en-US" b="1" dirty="0" smtClean="0"/>
            </a:br>
            <a:r>
              <a:rPr lang="en-US" sz="2000" dirty="0" smtClean="0"/>
              <a:t>Jobs Explorer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10086443"/>
              </p:ext>
            </p:extLst>
          </p:nvPr>
        </p:nvGraphicFramePr>
        <p:xfrm>
          <a:off x="304800" y="1219200"/>
          <a:ext cx="8610603" cy="55930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76200"/>
                <a:gridCol w="2743200">
                  <a:extLst>
                    <a:ext uri="{9D8B030D-6E8A-4147-A177-3AD203B41FA5}">
                      <a16:colId xmlns:a16="http://schemas.microsoft.com/office/drawing/2014/main" xmlns="" val="20001"/>
                    </a:ext>
                  </a:extLst>
                </a:gridCol>
                <a:gridCol w="228600"/>
                <a:gridCol w="3200400"/>
                <a:gridCol w="228600"/>
                <a:gridCol w="9144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Status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2"/>
                  </a:ext>
                </a:extLst>
              </a:tr>
              <a:tr h="879672">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are confused by the discrepancy between the full date in the tooltip and the x-axis label that is a month ahead. Leads to "off-by-one" error when trying to select a data point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Update the tooltip date format so that it only shows month, not full date</a:t>
                      </a:r>
                    </a:p>
                    <a:p>
                      <a:pPr marL="114300" indent="-114300">
                        <a:buFont typeface="Arial" panose="020B0604020202020204" pitchFamily="34" charset="0"/>
                        <a:buChar char="•"/>
                      </a:pPr>
                      <a:r>
                        <a:rPr lang="en-US" sz="1100" dirty="0" smtClean="0"/>
                        <a:t>Change the date format so that change in jobs is aligned to the beginning of the month</a:t>
                      </a: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92964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 was confused by filtering functionality. Functioning of the check boxes vs. what was displayed on graph did not correspond to expectation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 </a:t>
                      </a:r>
                      <a:r>
                        <a:rPr lang="en-US" sz="1100" dirty="0" smtClean="0"/>
                        <a:t>alignment </a:t>
                      </a:r>
                      <a:r>
                        <a:rPr lang="en-US" sz="1100" dirty="0" smtClean="0"/>
                        <a:t>of </a:t>
                      </a:r>
                      <a:r>
                        <a:rPr lang="en-US" sz="1100" dirty="0" smtClean="0"/>
                        <a:t>compare </a:t>
                      </a:r>
                      <a:r>
                        <a:rPr lang="en-US" sz="1100" dirty="0" smtClean="0"/>
                        <a:t>buttons and </a:t>
                      </a:r>
                      <a:r>
                        <a:rPr lang="en-US" sz="1100" dirty="0" smtClean="0"/>
                        <a:t>filters</a:t>
                      </a:r>
                      <a:endParaRPr lang="en-US" sz="1100" dirty="0" smtClean="0"/>
                    </a:p>
                    <a:p>
                      <a:pPr marL="114300" indent="-114300">
                        <a:buFont typeface="Arial" panose="020B0604020202020204" pitchFamily="34" charset="0"/>
                        <a:buChar char="•"/>
                      </a:pPr>
                      <a:r>
                        <a:rPr lang="en-US" sz="1100" dirty="0" smtClean="0"/>
                        <a:t>Remove / Grey out the filter check boxes when its 'Compare Trends by :' button is checked </a:t>
                      </a:r>
                      <a:r>
                        <a:rPr lang="en-US" sz="1100" dirty="0" smtClean="0"/>
                        <a:t>Have </a:t>
                      </a:r>
                      <a:r>
                        <a:rPr lang="en-US" sz="1100" dirty="0" smtClean="0"/>
                        <a:t>more descriptive text on what it does (e.g., "Aggregate the sector data by:“</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rowSpan="2">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 not notice the overview chart. Do not have an intuitive sense of how to use it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Change the default time period from all to 1 year so that the blue region is more narrow</a:t>
                      </a:r>
                    </a:p>
                    <a:p>
                      <a:pPr marL="114300" indent="-114300">
                        <a:buFont typeface="Arial" panose="020B0604020202020204" pitchFamily="34" charset="0"/>
                        <a:buChar char="•"/>
                      </a:pPr>
                      <a:r>
                        <a:rPr lang="en-US" sz="1100" dirty="0" smtClean="0"/>
                        <a:t>Add a hover element to call attention to the overview functionality when the page loads for the first time</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vMerge="1">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600" b="1"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Confusion because the 1m and 3m zoom options are greyed out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r>
                        <a:rPr lang="en-US" sz="1100" dirty="0" smtClean="0"/>
                        <a:t>Get rid of 1m, 3m filter boxes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a16="http://schemas.microsoft.com/office/drawing/2014/main" xmlns="" val="1026776849"/>
                  </a:ext>
                </a:extLst>
              </a:tr>
              <a:tr h="562413">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don't have a good sense of what Filtering categories are composed of (e.g., Northeast, Services)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Add in the information buttons to have greater detail on what the data elements are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13965">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For US</a:t>
                      </a:r>
                      <a:r>
                        <a:rPr lang="en-US" sz="1100" b="0" kern="1200" baseline="0" dirty="0" smtClean="0">
                          <a:solidFill>
                            <a:schemeClr val="dk1"/>
                          </a:solidFill>
                          <a:latin typeface="Arial" panose="020B0604020202020204" pitchFamily="34" charset="0"/>
                          <a:ea typeface="+mn-ea"/>
                          <a:cs typeface="Arial" panose="020B0604020202020204" pitchFamily="34" charset="0"/>
                        </a:rPr>
                        <a:t> users, date entry format is awkward (YYYY-MM-DD)</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Change the way dates are entered in the top right date entry box -- MM-DD-YYYY when you select the box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Company size button was not enabled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Leave out company size implementation until a later phase. It is more important to get the cuts we have easily usable, rather than adding more functionality.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6" name="clipart_tick"/>
          <p:cNvSpPr>
            <a:spLocks noChangeAspect="1"/>
          </p:cNvSpPr>
          <p:nvPr/>
        </p:nvSpPr>
        <p:spPr bwMode="gray">
          <a:xfrm>
            <a:off x="8382000" y="1676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0" name="clipart_tick"/>
          <p:cNvSpPr>
            <a:spLocks noChangeAspect="1"/>
          </p:cNvSpPr>
          <p:nvPr/>
        </p:nvSpPr>
        <p:spPr bwMode="gray">
          <a:xfrm>
            <a:off x="8382000" y="2057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1" name="clipart_tick"/>
          <p:cNvSpPr>
            <a:spLocks noChangeAspect="1"/>
          </p:cNvSpPr>
          <p:nvPr/>
        </p:nvSpPr>
        <p:spPr bwMode="gray">
          <a:xfrm>
            <a:off x="8382000" y="26670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2" name="clipart_tick"/>
          <p:cNvSpPr>
            <a:spLocks noChangeAspect="1"/>
          </p:cNvSpPr>
          <p:nvPr/>
        </p:nvSpPr>
        <p:spPr bwMode="gray">
          <a:xfrm>
            <a:off x="8382000" y="30480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3" name="clipart_tick"/>
          <p:cNvSpPr>
            <a:spLocks noChangeAspect="1"/>
          </p:cNvSpPr>
          <p:nvPr/>
        </p:nvSpPr>
        <p:spPr bwMode="gray">
          <a:xfrm>
            <a:off x="8382000" y="3581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4" name="clipart_tick"/>
          <p:cNvSpPr>
            <a:spLocks noChangeAspect="1"/>
          </p:cNvSpPr>
          <p:nvPr/>
        </p:nvSpPr>
        <p:spPr bwMode="gray">
          <a:xfrm>
            <a:off x="8382000" y="3962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no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5" name="clipart_tick"/>
          <p:cNvSpPr>
            <a:spLocks noChangeAspect="1"/>
          </p:cNvSpPr>
          <p:nvPr/>
        </p:nvSpPr>
        <p:spPr bwMode="gray">
          <a:xfrm>
            <a:off x="8382000" y="44958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6" name="clipart_tick"/>
          <p:cNvSpPr>
            <a:spLocks noChangeAspect="1"/>
          </p:cNvSpPr>
          <p:nvPr/>
        </p:nvSpPr>
        <p:spPr bwMode="gray">
          <a:xfrm>
            <a:off x="8382000" y="55626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no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7" name="clipart_cross"/>
          <p:cNvSpPr>
            <a:spLocks noChangeAspect="1"/>
          </p:cNvSpPr>
          <p:nvPr/>
        </p:nvSpPr>
        <p:spPr bwMode="gray">
          <a:xfrm>
            <a:off x="8404191" y="6296819"/>
            <a:ext cx="206409" cy="256381"/>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8" name="clipart_cross"/>
          <p:cNvSpPr>
            <a:spLocks noChangeAspect="1"/>
          </p:cNvSpPr>
          <p:nvPr/>
        </p:nvSpPr>
        <p:spPr bwMode="gray">
          <a:xfrm>
            <a:off x="8404191" y="5029200"/>
            <a:ext cx="206409" cy="256381"/>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77816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a:t>
            </a:r>
            <a:r>
              <a:rPr lang="en-US" b="1" dirty="0" smtClean="0"/>
              <a:t>II)</a:t>
            </a:r>
            <a:r>
              <a:rPr lang="en-US" b="1" dirty="0" smtClean="0"/>
              <a:t/>
            </a:r>
            <a:br>
              <a:rPr lang="en-US" b="1" dirty="0" smtClean="0"/>
            </a:br>
            <a:r>
              <a:rPr lang="en-US" sz="2000" dirty="0"/>
              <a:t>BLS Comparison </a:t>
            </a:r>
            <a:r>
              <a:rPr lang="en-US" sz="2000" dirty="0" err="1"/>
              <a:t>MoSCoW</a:t>
            </a:r>
            <a:r>
              <a:rPr lang="en-US" sz="2000" dirty="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266896821"/>
              </p:ext>
            </p:extLst>
          </p:nvPr>
        </p:nvGraphicFramePr>
        <p:xfrm>
          <a:off x="304800" y="1127760"/>
          <a:ext cx="8610603" cy="56083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76200"/>
                <a:gridCol w="2743200">
                  <a:extLst>
                    <a:ext uri="{9D8B030D-6E8A-4147-A177-3AD203B41FA5}">
                      <a16:colId xmlns:a16="http://schemas.microsoft.com/office/drawing/2014/main" xmlns="" val="20001"/>
                    </a:ext>
                  </a:extLst>
                </a:gridCol>
                <a:gridCol w="228600"/>
                <a:gridCol w="3200400"/>
                <a:gridCol w="228600"/>
                <a:gridCol w="9144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Status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2"/>
                  </a:ext>
                </a:extLst>
              </a:tr>
              <a:tr h="879672">
                <a:tc rowSpan="3">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When</a:t>
                      </a:r>
                      <a:r>
                        <a:rPr lang="en-US" sz="1100" baseline="0" dirty="0" smtClean="0"/>
                        <a:t> the user entered dates to generate new time series line charts, the new charts were appended below the original charts. The user expected the original charts to be removed and replaced with new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When new dates are entered, ensure that the original</a:t>
                      </a:r>
                      <a:r>
                        <a:rPr lang="en-US" sz="1100" baseline="0" dirty="0" smtClean="0"/>
                        <a:t> charts are removed first in order to</a:t>
                      </a:r>
                      <a:r>
                        <a:rPr lang="en-US" sz="1100" dirty="0" smtClean="0"/>
                        <a:t> prevent</a:t>
                      </a:r>
                      <a:r>
                        <a:rPr lang="en-US" sz="1100" baseline="0" dirty="0" smtClean="0"/>
                        <a:t> refreshed chart from being </a:t>
                      </a:r>
                      <a:r>
                        <a:rPr lang="en-US" sz="1100" dirty="0" smtClean="0"/>
                        <a:t>appended below the original chart. </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0104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The user was unaware that the synchronized time series plots consisted of two charts.</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Reduce the size of each time series</a:t>
                      </a:r>
                      <a:r>
                        <a:rPr lang="en-US" sz="1100" baseline="0" dirty="0" smtClean="0"/>
                        <a:t> chart</a:t>
                      </a:r>
                      <a:r>
                        <a:rPr lang="en-US" sz="1100" dirty="0" smtClean="0"/>
                        <a:t> to ensure that they both</a:t>
                      </a:r>
                      <a:r>
                        <a:rPr lang="en-US" sz="1100" baseline="0" dirty="0" smtClean="0"/>
                        <a:t> fit on one page and that the user identifies both synchronized charts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92964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smtClean="0"/>
                        <a:t>The user seemed to take too long to identify the forms where he needed to enter dates in order to generate the visualizations and was unsure about what exactly the visualizations would display.</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Automatically</a:t>
                      </a:r>
                      <a:r>
                        <a:rPr lang="en-US" sz="1100" baseline="0" dirty="0" smtClean="0"/>
                        <a:t> load charts whenever the page is loaded, to enable the user to easily determine the aim of the visualization and allow for easier manipulation.</a:t>
                      </a:r>
                    </a:p>
                    <a:p>
                      <a:pPr marL="114300" indent="-114300">
                        <a:buFont typeface="Arial" panose="020B0604020202020204" pitchFamily="34" charset="0"/>
                        <a:buChar char="•"/>
                      </a:pPr>
                      <a:r>
                        <a:rPr lang="en-US" sz="1100" baseline="0" dirty="0" smtClean="0"/>
                        <a:t>Label charts more clearly and provide more detailed explanations for visualizations.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On the synchronized time series line</a:t>
                      </a:r>
                      <a:r>
                        <a:rPr lang="en-US" sz="1100" baseline="0" dirty="0" smtClean="0"/>
                        <a:t> charts, the tooltip for one of the series was missing.</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a:t>
                      </a:r>
                      <a:r>
                        <a:rPr lang="en-US" sz="1100" baseline="0" dirty="0" smtClean="0"/>
                        <a:t> the code to ensure that the tooltips for all series are displayed without affecting the synchronizing functionality of the time series visualization.</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a16="http://schemas.microsoft.com/office/drawing/2014/main" xmlns="" val="1026776849"/>
                  </a:ext>
                </a:extLst>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a:t>
                      </a:r>
                      <a:r>
                        <a:rPr lang="en-US" sz="1100" baseline="0" dirty="0" smtClean="0"/>
                        <a:t> user suggested</a:t>
                      </a:r>
                      <a:r>
                        <a:rPr lang="en-US" sz="1100" dirty="0" smtClean="0"/>
                        <a:t> displaying whether or not a positive or negative bias is associated with the difference between ADP and BLS estimates</a:t>
                      </a:r>
                      <a:r>
                        <a:rPr lang="en-US" sz="1100" baseline="0" dirty="0" smtClean="0"/>
                        <a:t> </a:t>
                      </a:r>
                      <a:r>
                        <a:rPr lang="en-US" sz="1100" dirty="0" smtClean="0"/>
                        <a:t>for each month.</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On the column chart, </a:t>
                      </a:r>
                      <a:r>
                        <a:rPr lang="en-US" sz="1100" baseline="0" dirty="0" smtClean="0"/>
                        <a:t>display the count for the number of times the ADP was above or below the BLS estimate over the relevant time period </a:t>
                      </a:r>
                      <a:r>
                        <a:rPr lang="en-US" sz="1100" dirty="0" smtClean="0"/>
                        <a:t>in the tooltip for each month’s</a:t>
                      </a:r>
                      <a:r>
                        <a:rPr lang="en-US" sz="1100" baseline="0" dirty="0" smtClean="0"/>
                        <a:t> data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02920">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smtClean="0"/>
                        <a:t>The user suggested a zoom option for the time series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At present, this is not a feasible change, as the date entry forms are used</a:t>
                      </a:r>
                      <a:r>
                        <a:rPr lang="en-US" sz="1100" baseline="0" dirty="0" smtClean="0"/>
                        <a:t> </a:t>
                      </a:r>
                      <a:r>
                        <a:rPr lang="en-US" sz="1100" dirty="0" smtClean="0"/>
                        <a:t>to perform calculations such as the correlation and mean absolute error over the specified time period.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6" name="clipart_tick"/>
          <p:cNvSpPr>
            <a:spLocks noChangeAspect="1"/>
          </p:cNvSpPr>
          <p:nvPr/>
        </p:nvSpPr>
        <p:spPr bwMode="gray">
          <a:xfrm>
            <a:off x="8382000" y="18161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1" name="clipart_tick"/>
          <p:cNvSpPr>
            <a:spLocks noChangeAspect="1"/>
          </p:cNvSpPr>
          <p:nvPr/>
        </p:nvSpPr>
        <p:spPr bwMode="gray">
          <a:xfrm>
            <a:off x="8382000" y="28829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2" name="clipart_tick"/>
          <p:cNvSpPr>
            <a:spLocks noChangeAspect="1"/>
          </p:cNvSpPr>
          <p:nvPr/>
        </p:nvSpPr>
        <p:spPr bwMode="gray">
          <a:xfrm>
            <a:off x="8382000" y="34925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3" name="clipart_tick"/>
          <p:cNvSpPr>
            <a:spLocks noChangeAspect="1"/>
          </p:cNvSpPr>
          <p:nvPr/>
        </p:nvSpPr>
        <p:spPr bwMode="gray">
          <a:xfrm>
            <a:off x="8382000" y="46482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5" name="clipart_tick"/>
          <p:cNvSpPr>
            <a:spLocks noChangeAspect="1"/>
          </p:cNvSpPr>
          <p:nvPr/>
        </p:nvSpPr>
        <p:spPr bwMode="gray">
          <a:xfrm>
            <a:off x="8382000" y="54737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7" name="clipart_cross"/>
          <p:cNvSpPr>
            <a:spLocks noChangeAspect="1"/>
          </p:cNvSpPr>
          <p:nvPr/>
        </p:nvSpPr>
        <p:spPr bwMode="gray">
          <a:xfrm>
            <a:off x="8404191" y="6296819"/>
            <a:ext cx="206409" cy="256381"/>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9" name="clipart_tick"/>
          <p:cNvSpPr>
            <a:spLocks noChangeAspect="1"/>
          </p:cNvSpPr>
          <p:nvPr/>
        </p:nvSpPr>
        <p:spPr bwMode="gray">
          <a:xfrm>
            <a:off x="8382000" y="41148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73233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 name="ENGAGE" val="{&quot;SavedSwatch&quot;:&quot;-16748873|-8341960|-3468525|-2064878|-9539986|Markido&quot;,&quot;Id&quot;:&quot;57ad27d03641314fd47e44cf&quot;,&quot;SmartGridHorizontal&quot;:0,&quot;LinkedExcelSources&quot;:{},&quot;LinkedProjectSources&quot;:{},&quot;FlowConfig&quot;:{&quot;Canvas&quot;:{&quot;Slide&quot;:-1,&quot;Width&quot;:0,&quot;Height&quot;:0},&quot;Timeline&quot;:{&quot;Actions&quo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5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14649</TotalTime>
  <Words>1480</Words>
  <Application>Microsoft Office PowerPoint</Application>
  <PresentationFormat>On-screen Show (4:3)</PresentationFormat>
  <Paragraphs>191</Paragraphs>
  <Slides>12</Slides>
  <Notes>0</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12</vt:i4>
      </vt:variant>
    </vt:vector>
  </HeadingPairs>
  <TitlesOfParts>
    <vt:vector size="23" baseType="lpstr">
      <vt:lpstr>130_Blank</vt:lpstr>
      <vt:lpstr>151007 - ADP_PPT+Presentation+4x3</vt:lpstr>
      <vt:lpstr>1_Blank</vt:lpstr>
      <vt:lpstr>26_Blank</vt:lpstr>
      <vt:lpstr>131_Blank</vt:lpstr>
      <vt:lpstr>Blue Color Palette</vt:lpstr>
      <vt:lpstr>132_Blank</vt:lpstr>
      <vt:lpstr>133_Blank</vt:lpstr>
      <vt:lpstr>134_Blank</vt:lpstr>
      <vt:lpstr>135_Blank</vt:lpstr>
      <vt:lpstr>think-cell Slide</vt:lpstr>
      <vt:lpstr>Insight@ADP Visualizing ADP’s National Employment Report</vt:lpstr>
      <vt:lpstr>Roadmap for our presentation</vt:lpstr>
      <vt:lpstr>A quick reminder about our project Current state of the NER and our objective</vt:lpstr>
      <vt:lpstr>Business journalists and financial professionals are our target audience</vt:lpstr>
      <vt:lpstr>Where we left off as of the mid-term Design mockups</vt:lpstr>
      <vt:lpstr>A few technology choices were fundamental  to building our final visualization</vt:lpstr>
      <vt:lpstr>User Discovery and Testing played an important role in shaping our end product</vt:lpstr>
      <vt:lpstr>Testing uncovered a number changes (I) Jobs Explorer MoSCoW prioritization</vt:lpstr>
      <vt:lpstr>Testing uncovered a number changes (II) BLS Comparison MoSCoW prioritization</vt:lpstr>
      <vt:lpstr>Based on user testing, we made multiple iterations on our visualizations (I) Jobs Explorer</vt:lpstr>
      <vt:lpstr>Based on user testing, we made multiple iterations on our visualizations (II) BLS Comparison</vt:lpstr>
      <vt:lpstr>Our updated visualization http://spadela.pythonanywhere.com/</vt:lpstr>
    </vt:vector>
  </TitlesOfParts>
  <Company>Automatic Data Processing,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Amin Venjara</cp:lastModifiedBy>
  <cp:revision>190</cp:revision>
  <cp:lastPrinted>2016-03-28T14:00:06Z</cp:lastPrinted>
  <dcterms:created xsi:type="dcterms:W3CDTF">2016-03-23T12:38:49Z</dcterms:created>
  <dcterms:modified xsi:type="dcterms:W3CDTF">2016-08-12T01:35:14Z</dcterms:modified>
</cp:coreProperties>
</file>